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6.png" ContentType="image/png"/>
  <Override PartName="/ppt/media/image4.jpeg" ContentType="image/jpeg"/>
  <Override PartName="/ppt/media/image5.jpeg" ContentType="image/jpeg"/>
  <Override PartName="/ppt/media/image8.gif" ContentType="image/gif"/>
  <Override PartName="/ppt/media/image7.jpeg" ContentType="image/jpeg"/>
  <Override PartName="/ppt/media/image1.gif" ContentType="image/gif"/>
  <Override PartName="/ppt/media/image3.emf" ContentType="image/x-emf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5119350" cy="10691812"/>
  <p:notesSz cx="7556500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79640" y="757440"/>
            <a:ext cx="12959640" cy="1665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79640" y="2693160"/>
            <a:ext cx="12959640" cy="2955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079640" y="5928840"/>
            <a:ext cx="12959640" cy="2955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079640" y="757440"/>
            <a:ext cx="12959640" cy="1665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079640" y="2693160"/>
            <a:ext cx="6324120" cy="2955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7720200" y="2693160"/>
            <a:ext cx="6324120" cy="2955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7720200" y="5928840"/>
            <a:ext cx="6324120" cy="2955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079640" y="5928840"/>
            <a:ext cx="6324120" cy="2955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079640" y="757440"/>
            <a:ext cx="12959640" cy="1665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079640" y="2693160"/>
            <a:ext cx="6324120" cy="2955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7720200" y="2693160"/>
            <a:ext cx="6324120" cy="2955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079640" y="757440"/>
            <a:ext cx="12959640" cy="1665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079640" y="2693160"/>
            <a:ext cx="12959640" cy="6195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079640" y="757440"/>
            <a:ext cx="12959640" cy="1665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079640" y="2693160"/>
            <a:ext cx="12959640" cy="619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79640" y="757440"/>
            <a:ext cx="12959640" cy="1665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079640" y="2693160"/>
            <a:ext cx="6324120" cy="619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7720200" y="2693160"/>
            <a:ext cx="6324120" cy="619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079640" y="757440"/>
            <a:ext cx="12959640" cy="1665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079640" y="757440"/>
            <a:ext cx="12959640" cy="8130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079640" y="757440"/>
            <a:ext cx="12959640" cy="1665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079640" y="2693160"/>
            <a:ext cx="6324120" cy="2955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079640" y="5928840"/>
            <a:ext cx="6324120" cy="2955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7720200" y="2693160"/>
            <a:ext cx="6324120" cy="619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79640" y="757440"/>
            <a:ext cx="12959640" cy="1665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079640" y="2693160"/>
            <a:ext cx="6324120" cy="619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7720200" y="2693160"/>
            <a:ext cx="6324120" cy="2955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7720200" y="5928840"/>
            <a:ext cx="6324120" cy="2955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79640" y="757440"/>
            <a:ext cx="12959640" cy="1665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079640" y="2693160"/>
            <a:ext cx="6324120" cy="2955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7720200" y="2693160"/>
            <a:ext cx="6324120" cy="2955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079640" y="5928840"/>
            <a:ext cx="12959640" cy="2955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079640" y="757440"/>
            <a:ext cx="12959640" cy="166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079640" y="2693160"/>
            <a:ext cx="12959640" cy="6195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AU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AU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AU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AU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A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A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AU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079640" y="9444240"/>
            <a:ext cx="3354840" cy="687600"/>
          </a:xfrm>
          <a:prstGeom prst="rect">
            <a:avLst/>
          </a:prstGeom>
        </p:spPr>
        <p:txBody>
          <a:bodyPr bIns="0" lIns="0" rIns="0" tIns="0" wrap="none"/>
          <a:p>
            <a:r>
              <a:rPr lang="en-AU" sz="1400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5284440" y="9444240"/>
            <a:ext cx="4564440" cy="68760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AU" sz="1400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10684080" y="9444240"/>
            <a:ext cx="3354840" cy="68760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D1E10141-3171-4151-B1C1-C1A1C191C151}" type="slidenum">
              <a:rPr lang="en-AU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image" Target="../media/image2.png"/><Relationship Id="rId3" Type="http://schemas.openxmlformats.org/officeDocument/2006/relationships/image" Target="../media/image3.emf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7" Type="http://schemas.openxmlformats.org/officeDocument/2006/relationships/image" Target="../media/image7.jpeg"/><Relationship Id="rId8" Type="http://schemas.openxmlformats.org/officeDocument/2006/relationships/image" Target="../media/image8.gif"/><Relationship Id="rId9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720000" y="6306120"/>
            <a:ext cx="180720" cy="459000"/>
          </a:xfrm>
          <a:prstGeom prst="rect">
            <a:avLst/>
          </a:prstGeom>
        </p:spPr>
      </p:sp>
      <p:sp>
        <p:nvSpPr>
          <p:cNvPr id="38" name="TextShape 2"/>
          <p:cNvSpPr txBox="1"/>
          <p:nvPr/>
        </p:nvSpPr>
        <p:spPr>
          <a:xfrm>
            <a:off x="1260000" y="7021800"/>
            <a:ext cx="180720" cy="459000"/>
          </a:xfrm>
          <a:prstGeom prst="rect">
            <a:avLst/>
          </a:prstGeom>
        </p:spPr>
      </p:sp>
      <p:sp>
        <p:nvSpPr>
          <p:cNvPr id="39" name="TextShape 3"/>
          <p:cNvSpPr txBox="1"/>
          <p:nvPr/>
        </p:nvSpPr>
        <p:spPr>
          <a:xfrm>
            <a:off x="786240" y="2705760"/>
            <a:ext cx="6593040" cy="25678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AU" sz="2800">
                <a:solidFill>
                  <a:srgbClr val="198a8a"/>
                </a:solidFill>
                <a:latin typeface="Trebuchet MS"/>
              </a:rPr>
              <a:t>We offer fully funded PhD positions in:</a:t>
            </a:r>
            <a:endParaRPr/>
          </a:p>
          <a:p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800">
                <a:solidFill>
                  <a:srgbClr val="198a8a"/>
                </a:solidFill>
                <a:latin typeface="Trebuchet MS"/>
              </a:rPr>
              <a:t> </a:t>
            </a:r>
            <a:r>
              <a:rPr lang="en-AU" sz="2800">
                <a:solidFill>
                  <a:srgbClr val="198a8a"/>
                </a:solidFill>
                <a:latin typeface="Trebuchet MS"/>
              </a:rPr>
              <a:t>Theoretical and Computational Physics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800">
                <a:solidFill>
                  <a:srgbClr val="198a8a"/>
                </a:solidFill>
                <a:latin typeface="Trebuchet MS"/>
              </a:rPr>
              <a:t> </a:t>
            </a:r>
            <a:r>
              <a:rPr lang="en-AU" sz="2800">
                <a:solidFill>
                  <a:srgbClr val="198a8a"/>
                </a:solidFill>
                <a:latin typeface="Trebuchet MS"/>
              </a:rPr>
              <a:t>Physical and Quantum Chemistry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800">
                <a:solidFill>
                  <a:srgbClr val="198a8a"/>
                </a:solidFill>
                <a:latin typeface="Trebuchet MS"/>
              </a:rPr>
              <a:t> </a:t>
            </a:r>
            <a:r>
              <a:rPr lang="en-AU" sz="2800">
                <a:solidFill>
                  <a:srgbClr val="198a8a"/>
                </a:solidFill>
                <a:latin typeface="Trebuchet MS"/>
              </a:rPr>
              <a:t>Materials Science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AU" sz="2800">
                <a:solidFill>
                  <a:srgbClr val="198a8a"/>
                </a:solidFill>
                <a:latin typeface="Trebuchet MS"/>
              </a:rPr>
              <a:t> </a:t>
            </a:r>
            <a:r>
              <a:rPr lang="en-AU" sz="2800">
                <a:solidFill>
                  <a:srgbClr val="198a8a"/>
                </a:solidFill>
                <a:latin typeface="Trebuchet MS"/>
              </a:rPr>
              <a:t>Scientific Computing</a:t>
            </a:r>
            <a:endParaRPr/>
          </a:p>
        </p:txBody>
      </p:sp>
      <p:sp>
        <p:nvSpPr>
          <p:cNvPr id="40" name="TextShape 4"/>
          <p:cNvSpPr txBox="1"/>
          <p:nvPr/>
        </p:nvSpPr>
        <p:spPr>
          <a:xfrm>
            <a:off x="3254400" y="5874120"/>
            <a:ext cx="8611560" cy="1181520"/>
          </a:xfrm>
          <a:prstGeom prst="rect">
            <a:avLst/>
          </a:prstGeom>
        </p:spPr>
        <p:txBody>
          <a:bodyPr bIns="45000" lIns="90000" rIns="90000" tIns="45000" wrap="none"/>
          <a:p>
            <a:pPr algn="ctr"/>
            <a:r>
              <a:rPr lang="en-AU" sz="2800">
                <a:latin typeface="Trebuchet MS"/>
              </a:rPr>
              <a:t>For more information visit</a:t>
            </a:r>
            <a:endParaRPr/>
          </a:p>
          <a:p>
            <a:pPr algn="ctr"/>
            <a:endParaRPr/>
          </a:p>
          <a:p>
            <a:pPr algn="ctr"/>
            <a:r>
              <a:rPr lang="en-AU" sz="4000">
                <a:solidFill>
                  <a:srgbClr val="0000ff"/>
                </a:solidFill>
                <a:latin typeface="Trebuchet MS"/>
              </a:rPr>
              <a:t>http://www.imprs-dynamics.mpg.de</a:t>
            </a:r>
            <a:endParaRPr/>
          </a:p>
        </p:txBody>
      </p:sp>
      <p:sp>
        <p:nvSpPr>
          <p:cNvPr id="41" name="TextShape 5"/>
          <p:cNvSpPr txBox="1"/>
          <p:nvPr/>
        </p:nvSpPr>
        <p:spPr>
          <a:xfrm>
            <a:off x="9360000" y="3246120"/>
            <a:ext cx="5263200" cy="1518120"/>
          </a:xfrm>
          <a:prstGeom prst="rect">
            <a:avLst/>
          </a:prstGeom>
        </p:spPr>
        <p:txBody>
          <a:bodyPr bIns="45000" lIns="90000" rIns="90000" tIns="45000" wrap="none"/>
          <a:p>
            <a:pPr algn="ctr"/>
            <a:r>
              <a:rPr lang="en-AU" sz="3200">
                <a:solidFill>
                  <a:srgbClr val="ff0000"/>
                </a:solidFill>
                <a:latin typeface="Trebuchet MS"/>
              </a:rPr>
              <a:t>!!! </a:t>
            </a:r>
            <a:r>
              <a:rPr lang="en-AU" sz="3200" u="sng">
                <a:solidFill>
                  <a:srgbClr val="ff0000"/>
                </a:solidFill>
                <a:latin typeface="Trebuchet MS"/>
              </a:rPr>
              <a:t>Application Deadlines</a:t>
            </a:r>
            <a:r>
              <a:rPr lang="en-AU" sz="3200">
                <a:solidFill>
                  <a:srgbClr val="ff0000"/>
                </a:solidFill>
                <a:latin typeface="Trebuchet MS"/>
              </a:rPr>
              <a:t> !!!</a:t>
            </a:r>
            <a:endParaRPr/>
          </a:p>
          <a:p>
            <a:pPr algn="ctr"/>
            <a:endParaRPr/>
          </a:p>
          <a:p>
            <a:pPr algn="ctr"/>
            <a:r>
              <a:rPr lang="en-AU" sz="3200">
                <a:solidFill>
                  <a:srgbClr val="ff0000"/>
                </a:solidFill>
                <a:latin typeface="Trebuchet MS"/>
              </a:rPr>
              <a:t> </a:t>
            </a:r>
            <a:r>
              <a:rPr lang="en-AU" sz="3200">
                <a:solidFill>
                  <a:srgbClr val="ff0000"/>
                </a:solidFill>
                <a:latin typeface="Trebuchet MS"/>
              </a:rPr>
              <a:t>April 30</a:t>
            </a:r>
            <a:r>
              <a:rPr lang="en-AU" sz="3200">
                <a:solidFill>
                  <a:srgbClr val="ff0000"/>
                </a:solidFill>
                <a:latin typeface="Trebuchet MS"/>
              </a:rPr>
              <a:t>th</a:t>
            </a:r>
            <a:r>
              <a:rPr lang="en-AU" sz="3200">
                <a:solidFill>
                  <a:srgbClr val="ff0000"/>
                </a:solidFill>
                <a:latin typeface="Trebuchet MS"/>
              </a:rPr>
              <a:t> and October 31</a:t>
            </a:r>
            <a:r>
              <a:rPr lang="en-AU" sz="3200">
                <a:solidFill>
                  <a:srgbClr val="ff0000"/>
                </a:solidFill>
                <a:latin typeface="Trebuchet MS"/>
              </a:rPr>
              <a:t>st</a:t>
            </a:r>
            <a:r>
              <a:rPr lang="en-AU" sz="3200">
                <a:solidFill>
                  <a:srgbClr val="ff0000"/>
                </a:solidFill>
                <a:latin typeface="Trebuchet MS"/>
              </a:rPr>
              <a:t> </a:t>
            </a:r>
            <a:endParaRPr/>
          </a:p>
        </p:txBody>
      </p:sp>
      <p:pic>
        <p:nvPicPr>
          <p:cNvPr descr="" id="42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9792000" y="9510120"/>
            <a:ext cx="3240000" cy="828000"/>
          </a:xfrm>
          <a:prstGeom prst="rect">
            <a:avLst/>
          </a:prstGeom>
        </p:spPr>
      </p:pic>
      <p:pic>
        <p:nvPicPr>
          <p:cNvPr descr="" id="43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652000" y="7890120"/>
            <a:ext cx="3240000" cy="2520000"/>
          </a:xfrm>
          <a:prstGeom prst="rect">
            <a:avLst/>
          </a:prstGeom>
        </p:spPr>
      </p:pic>
      <p:pic>
        <p:nvPicPr>
          <p:cNvPr descr="" id="44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000" y="9906120"/>
            <a:ext cx="4140000" cy="432000"/>
          </a:xfrm>
          <a:prstGeom prst="rect">
            <a:avLst/>
          </a:prstGeom>
        </p:spPr>
      </p:pic>
      <p:pic>
        <p:nvPicPr>
          <p:cNvPr descr="" id="45" name=""/>
          <p:cNvPicPr/>
          <p:nvPr/>
        </p:nvPicPr>
        <p:blipFill>
          <a:blip r:embed="rId4"/>
          <a:stretch>
            <a:fillRect/>
          </a:stretch>
        </p:blipFill>
        <p:spPr>
          <a:xfrm>
            <a:off x="13284000" y="7926120"/>
            <a:ext cx="1296000" cy="1260000"/>
          </a:xfrm>
          <a:prstGeom prst="rect">
            <a:avLst/>
          </a:prstGeom>
        </p:spPr>
      </p:pic>
      <p:pic>
        <p:nvPicPr>
          <p:cNvPr descr="" id="46" name=""/>
          <p:cNvPicPr/>
          <p:nvPr/>
        </p:nvPicPr>
        <p:blipFill>
          <a:blip r:embed="rId5"/>
          <a:stretch>
            <a:fillRect/>
          </a:stretch>
        </p:blipFill>
        <p:spPr>
          <a:xfrm>
            <a:off x="13212000" y="9258120"/>
            <a:ext cx="1440000" cy="1260000"/>
          </a:xfrm>
          <a:prstGeom prst="rect">
            <a:avLst/>
          </a:prstGeom>
        </p:spPr>
      </p:pic>
      <p:pic>
        <p:nvPicPr>
          <p:cNvPr descr="" id="47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9756000" y="8178120"/>
            <a:ext cx="2340000" cy="756000"/>
          </a:xfrm>
          <a:prstGeom prst="rect">
            <a:avLst/>
          </a:prstGeom>
        </p:spPr>
      </p:pic>
      <p:pic>
        <p:nvPicPr>
          <p:cNvPr descr="" id="48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1224000" y="7890120"/>
            <a:ext cx="2052000" cy="1692000"/>
          </a:xfrm>
          <a:prstGeom prst="rect">
            <a:avLst/>
          </a:prstGeom>
        </p:spPr>
      </p:pic>
      <p:sp>
        <p:nvSpPr>
          <p:cNvPr id="49" name="Line 6"/>
          <p:cNvSpPr/>
          <p:nvPr/>
        </p:nvSpPr>
        <p:spPr>
          <a:xfrm>
            <a:off x="0" y="7746120"/>
            <a:ext cx="15120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pic>
        <p:nvPicPr>
          <p:cNvPr descr="" id="50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-14400" y="6120"/>
            <a:ext cx="15134400" cy="216000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